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9" r:id="rId3"/>
    <p:sldId id="257" r:id="rId4"/>
    <p:sldId id="260" r:id="rId5"/>
    <p:sldId id="258" r:id="rId6"/>
    <p:sldId id="287" r:id="rId7"/>
    <p:sldId id="308" r:id="rId8"/>
    <p:sldId id="283" r:id="rId9"/>
    <p:sldId id="261" r:id="rId10"/>
    <p:sldId id="309" r:id="rId11"/>
    <p:sldId id="286" r:id="rId12"/>
    <p:sldId id="310" r:id="rId13"/>
    <p:sldId id="311" r:id="rId14"/>
    <p:sldId id="288" r:id="rId15"/>
    <p:sldId id="312" r:id="rId16"/>
    <p:sldId id="289" r:id="rId17"/>
    <p:sldId id="290" r:id="rId18"/>
    <p:sldId id="291" r:id="rId19"/>
    <p:sldId id="293" r:id="rId20"/>
    <p:sldId id="313" r:id="rId21"/>
    <p:sldId id="292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284" r:id="rId35"/>
    <p:sldId id="285" r:id="rId36"/>
    <p:sldId id="306" r:id="rId37"/>
    <p:sldId id="307" r:id="rId3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2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 snapToGrid="0">
      <p:cViewPr varScale="1">
        <p:scale>
          <a:sx n="55" d="100"/>
          <a:sy n="55" d="100"/>
        </p:scale>
        <p:origin x="6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09T19:25:11.002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7.jpeg>
</file>

<file path=ppt/media/image18.jpe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CF2A9-78B6-4880-A728-688408BD137E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8CA64-7B56-414D-815C-77CBA79A7E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193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D8CA64-7B56-414D-815C-77CBA79A7E7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007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D8CA64-7B56-414D-815C-77CBA79A7E79}" type="slidenum">
              <a:rPr lang="ru-RU" smtClean="0">
                <a:solidFill>
                  <a:prstClr val="black"/>
                </a:solidFill>
              </a:rPr>
              <a:pPr/>
              <a:t>14</a:t>
            </a:fld>
            <a:endParaRPr lang="ru-R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051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53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030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5710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920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78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192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0641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14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4064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6235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57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95BAD-3D54-441D-9AC0-C7F64F57AA10}" type="datetimeFigureOut">
              <a:rPr lang="ru-RU" smtClean="0"/>
              <a:t>09.09.2025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8F37C-42C7-4A46-92F7-22E964FA2B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757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/index.php?title=%D0%93%D0%B0%D1%80%D0%B1%D0%BE%D0%B2%D1%81%D0%BA%D0%B8%D0%B9,_%D0%9D%D0%B8%D0%BA%D0%BE%D0%BB%D0%B0%D0%B9_%D0%9A%D0%BE%D0%BD%D1%81%D1%82%D0%B0%D0%BD%D1%82%D0%B8%D0%BD%D0%BE%D0%B2%D0%B8%D1%87&amp;action=edit&amp;redlink=1" TargetMode="Externa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Сакрального. Первобытные религии.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Часть 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851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0109" y="582067"/>
            <a:ext cx="1174865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Естественная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причина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возникновения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анимизма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/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>
              <a:buFontTx/>
              <a:buChar char="-"/>
            </a:pP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Размышления древнего человека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над такими явлениями, как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сон, видения, болезнь, смерть, переживания транса и галлюцинации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0"/>
            <a:endParaRPr lang="ru-RU" sz="36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Со временем развиваются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более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сложные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представления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существовании души после смерти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тела,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такие как о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переселении душ (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трансмиграции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новые тела,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 загробном мире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(рай и ад).</a:t>
            </a:r>
            <a:endParaRPr lang="ru-RU" sz="3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848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3636" y="221672"/>
            <a:ext cx="4918364" cy="52647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0109" y="1287244"/>
            <a:ext cx="723833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Мустьерская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культура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позднейшая культура раннего палеолита</a:t>
            </a:r>
            <a:r>
              <a:rPr lang="ru-RU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100--80 тыс. до н. </a:t>
            </a:r>
            <a:r>
              <a:rPr lang="ru-RU" sz="32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э.</a:t>
            </a:r>
          </a:p>
          <a:p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Носителями </a:t>
            </a:r>
            <a:r>
              <a:rPr lang="ru-RU" sz="32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мустьерской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культуры были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неандертальцы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Они жили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пещерах и под открытым небом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иногда в жилищах, сооружённых из крупных костей мамонта и шкур.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Основой жизни </a:t>
            </a:r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мустьерцев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была охота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0109" y="221673"/>
            <a:ext cx="7356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Ребенок из пещеры </a:t>
            </a:r>
            <a:r>
              <a:rPr lang="ru-RU" sz="3600" b="1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Тешик-Таш</a:t>
            </a:r>
            <a:endParaRPr lang="ru-RU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288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21671" y="330828"/>
            <a:ext cx="1163782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Грот </a:t>
            </a:r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Тешик-таш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в котором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летом 1938 г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обнаружены культурные слои </a:t>
            </a:r>
            <a:r>
              <a:rPr lang="ru-RU" sz="32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мустьерского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времени и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костные остатки неандертальского человека,</a:t>
            </a:r>
            <a:r>
              <a:rPr lang="ru-RU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находится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юго-западном Узбекистане (Горная Бухара)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долине р. </a:t>
            </a:r>
            <a:r>
              <a:rPr lang="ru-RU" sz="32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Турган-дарьи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у кишлака </a:t>
            </a:r>
            <a:r>
              <a:rPr lang="ru-RU" sz="32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Мачай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ru-RU" sz="32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культурных слоях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обнаружены кострища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А также найдены в разрозненном состоянии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кости ребенка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(около 8—10 лет), …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которые принадлежат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типичному неандертальцу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Очевидно, в гроте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имело место захоронение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нарушенное затем хищником.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Около костей найдены в культурном слое крупные рога козлов.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084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45" y="346364"/>
            <a:ext cx="11582400" cy="609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2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9382" y="1011174"/>
            <a:ext cx="11540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Nagual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от </a:t>
            </a:r>
            <a:r>
              <a:rPr lang="ru-RU" sz="3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ацт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nahualli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быть спрятанным, сокрытым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 в мифологии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индейцев Центральной Америки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дух-хранитель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териоморфный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двойник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Нагвалем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обладали не только люди, но также животные и боги. Часто изображались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виде животных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ягуара, койота, орла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Также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нагвалем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мог называться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человек, практикующий магию (колдун-шаман)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способный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перевоплощаться в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тотемное животное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8764" y="203260"/>
            <a:ext cx="11108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Первобытный демонизм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3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Нагуализм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 гения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249382" y="5697072"/>
            <a:ext cx="11734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Вернон Ли. Италия: </a:t>
            </a:r>
            <a:r>
              <a:rPr lang="ru-RU" sz="28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Genius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бloci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М., 1914.</a:t>
            </a:r>
          </a:p>
          <a:p>
            <a:r>
              <a:rPr lang="ru-RU" sz="28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Штаерман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Е.М. Гений // Мифы народов мира. В 2 т. Т. 1. М., 1991. </a:t>
            </a:r>
          </a:p>
        </p:txBody>
      </p:sp>
    </p:spTree>
    <p:extLst>
      <p:ext uri="{BB962C8B-B14F-4D97-AF65-F5344CB8AC3E}">
        <p14:creationId xmlns:p14="http://schemas.microsoft.com/office/powerpoint/2010/main" val="1150774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63236" y="335570"/>
            <a:ext cx="1161010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греческой традиции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l-GR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δαιμονιόν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l-GR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даймонион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искаженное -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«демон»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божество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околоземного обитания (над- и подземного)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сопровождающий человека и оказывающий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благо-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или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неблагоприятное влияние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его судьбу.</a:t>
            </a:r>
          </a:p>
          <a:p>
            <a:pPr lvl="0"/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этрусско-латинской традиции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genius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loci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аналогичен греческому, но нес б</a:t>
            </a:r>
            <a:r>
              <a:rPr lang="en-US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ó</a:t>
            </a:r>
            <a:r>
              <a:rPr lang="ru-RU" sz="3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льшую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нагрузку на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посмертное сопровождение,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часто имел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зооморфный облик.  </a:t>
            </a:r>
            <a:endParaRPr lang="ru-RU" sz="3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012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687964" y="183374"/>
            <a:ext cx="22015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Тотемизм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383" y="829705"/>
            <a:ext cx="1167848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Вера в существование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особого рода мистической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связи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между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какой-либо группой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людей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(род, племя) и определенным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видом животных и растений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8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этой формы религиозных верований происходит</a:t>
            </a:r>
          </a:p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 слова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ототем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которое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языке североамериканских индейцев 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оджибве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алгонкинов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означает «мой род», знак, герб клана,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 также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 животного,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которому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клан оказывает специальный культ .</a:t>
            </a:r>
          </a:p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Члены родовой группы верят в то, что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они произошли от предков,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сочетавших в себе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признаки людей и их тотема (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т. е. полулюдей – 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полуживотых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полулюдей – 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полурастений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различного рода фантастических существ и монстров).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6865" y="6277350"/>
            <a:ext cx="2732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Токарев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С.А.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С.50</a:t>
            </a:r>
          </a:p>
        </p:txBody>
      </p:sp>
    </p:spTree>
    <p:extLst>
      <p:ext uri="{BB962C8B-B14F-4D97-AF65-F5344CB8AC3E}">
        <p14:creationId xmlns:p14="http://schemas.microsoft.com/office/powerpoint/2010/main" val="3162692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477" y="856635"/>
            <a:ext cx="4837471" cy="56031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1001" y="1081548"/>
            <a:ext cx="622605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Основатель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первый царь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греческих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Афин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рождённый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Геей (Землей)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считался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автохтоном 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т.е. «от самой земли»), и представлялся с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змеиным туловищем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вместо ног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Правил ещё до того, как люди получили в дар от богов вино. При нём произошёл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спор между Посейдоном и Афиной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 обладание 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Аттикой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а 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Кекропс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одной из версий мифа, был судьёй в этом споре.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5909" y="162839"/>
            <a:ext cx="10736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Кекропс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Кекроп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древнейший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афинский тотем</a:t>
            </a:r>
          </a:p>
        </p:txBody>
      </p:sp>
    </p:spTree>
    <p:extLst>
      <p:ext uri="{BB962C8B-B14F-4D97-AF65-F5344CB8AC3E}">
        <p14:creationId xmlns:p14="http://schemas.microsoft.com/office/powerpoint/2010/main" val="3406122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10351" y="186813"/>
            <a:ext cx="6982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Фетиш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1948" y="965880"/>
            <a:ext cx="1145949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Почитание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различных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неодушевленных предметов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которые должны были отводить опасности и приносить удачу.</a:t>
            </a:r>
          </a:p>
          <a:p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португальского слова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de-DE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feitiço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de-DE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амулет, магическая вещь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которое в свою очередь является производным от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латинского слова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factitius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(магически искусный). </a:t>
            </a:r>
          </a:p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Впервые осмыслен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португальскими моряками в Западной Африке в XV в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., а затем многочисленные аналоги фетишизма были выявлены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религиях почти всех народов: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почитание священных камней, кусков дерева, талисманов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т.д. ,</a:t>
            </a:r>
          </a:p>
          <a:p>
            <a:pPr algn="just"/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т.е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неодушевлённых предметов — фетишей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которым приписываются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сверхъестественные свойства.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современности: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почитание мощей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христианстве.</a:t>
            </a:r>
          </a:p>
        </p:txBody>
      </p:sp>
    </p:spTree>
    <p:extLst>
      <p:ext uri="{BB962C8B-B14F-4D97-AF65-F5344CB8AC3E}">
        <p14:creationId xmlns:p14="http://schemas.microsoft.com/office/powerpoint/2010/main" val="731978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48481" y="164650"/>
            <a:ext cx="111059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Магия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(ведовство), 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излечивающие, вредоносные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обряды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побудительные действия, </a:t>
            </a:r>
            <a:r>
              <a:rPr lang="ru-RU" sz="36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знахарство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(первобытная медицина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1729" y="2154688"/>
            <a:ext cx="115627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греч. </a:t>
            </a:r>
            <a:r>
              <a:rPr lang="el-GR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Μαγεία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 колдовство, волшебство —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вера в возможность воздействия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людей, животных, предметы и явления объективного мира путем актуализации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симпатической связи вещей</a:t>
            </a:r>
            <a:r>
              <a:rPr lang="ru-RU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(сходство, симметрия, скрытая общность происхождения и т.п.). </a:t>
            </a:r>
            <a:endParaRPr lang="ru-RU" sz="36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ru-RU" sz="3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Современный популярный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 магии 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гомеопатия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038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912" y="161926"/>
            <a:ext cx="8679304" cy="1771806"/>
          </a:xfrm>
        </p:spPr>
        <p:txBody>
          <a:bodyPr>
            <a:noAutofit/>
          </a:bodyPr>
          <a:lstStyle/>
          <a:p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Ми́рча </a:t>
            </a:r>
            <a:r>
              <a:rPr lang="ru-RU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Элиа́де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1907 - 1986 — румынский, французский и американский философ, философ культуры, религиовед, историк религий, этнограф и писатель.</a:t>
            </a:r>
            <a:b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 -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Структурализм</a:t>
            </a: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5212" y="2206053"/>
            <a:ext cx="8311109" cy="4351338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кто спрашивает "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что есть религия?",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 достаточно определенно можно сказать "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что в нее входит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", это:  	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верования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(мифы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ритуалы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(культ)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этос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моральные ценности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мировоззрение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(познавательная перспектива, в которой жизненный опыт рассматривается как составная часть общего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понимания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бытия как осмысленного целого, космологии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символов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(помогающих выразить "невыразимое", обозначить в слове не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укладывающиеся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рациональные понятия чувства, эмоции, переживания, в которых живет вера на психологическом уровне).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0118" y="1"/>
            <a:ext cx="3423338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872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43345" y="1012954"/>
            <a:ext cx="1152698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Оракул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предсказания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основе истолкования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природных явлений: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шум листьев священного дерева и журчание ручья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3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Додонский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Дуб),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испарения священного озера (</a:t>
            </a:r>
            <a:r>
              <a:rPr lang="ru-RU" sz="3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Ликейский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Зевс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истолкование наркотического бреда жриц (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Дельфийский оракул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3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ru-RU" sz="3600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Гадания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ауспиции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(по полету птиц), </a:t>
            </a:r>
            <a:r>
              <a:rPr lang="ru-RU" sz="3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гаруспиции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(по печени жертвенного животного).</a:t>
            </a:r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029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21673" y="293316"/>
            <a:ext cx="50707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Оракул Зевса в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Додоне</a:t>
            </a:r>
            <a:endParaRPr lang="ru-RU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1672" y="1215281"/>
            <a:ext cx="50707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Эпитеты: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Молнийный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(посылающий молнии)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Влажный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(приносящий влагу)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Поражающий громом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Ниспосылающий дождь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Отгоняющий мух</a:t>
            </a: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Покровительствующий,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подающий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благие советы</a:t>
            </a:r>
          </a:p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Лучший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правитель</a:t>
            </a:r>
          </a:p>
          <a:p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Воинственный</a:t>
            </a:r>
            <a:endParaRPr lang="ru-RU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Высочайший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436" y="1296206"/>
            <a:ext cx="6292129" cy="46689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50020" y="6026744"/>
            <a:ext cx="6234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Древнейшее святилище Зевса в </a:t>
            </a:r>
            <a:r>
              <a:rPr lang="ru-RU" sz="28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Додоне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92436" y="18933"/>
            <a:ext cx="689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Δῖος</a:t>
            </a:r>
            <a:r>
              <a:rPr lang="el-GR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Зевс, изначально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просто Бог (=Небо)</a:t>
            </a:r>
          </a:p>
        </p:txBody>
      </p:sp>
    </p:spTree>
    <p:extLst>
      <p:ext uri="{BB962C8B-B14F-4D97-AF65-F5344CB8AC3E}">
        <p14:creationId xmlns:p14="http://schemas.microsoft.com/office/powerpoint/2010/main" val="2716870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656" y="135865"/>
            <a:ext cx="115131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Гаруспиции</a:t>
            </a:r>
            <a:r>
              <a:rPr lang="ru-RU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Бронзовый макет </a:t>
            </a:r>
            <a:r>
              <a:rPr lang="ru-RU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Печени барана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 </a:t>
            </a:r>
            <a:r>
              <a:rPr lang="ru-RU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Пьяченцы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—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этрусская бронзовая модель печени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ru-RU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гаруспиций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датируемая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 веком до н. э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6" y="1385456"/>
            <a:ext cx="5458690" cy="523701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077" y="1274618"/>
            <a:ext cx="5778687" cy="534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23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17964" y="376443"/>
            <a:ext cx="9621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Культы плодородия (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Протомонотеизм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1055" y="2119746"/>
            <a:ext cx="112391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Небесные культы плодородия </a:t>
            </a:r>
            <a:r>
              <a:rPr lang="en-US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Зевс-Юпитер-Бог христиан</a:t>
            </a:r>
            <a:r>
              <a:rPr lang="en-US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Земные культы плодородия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(Великая Мать-Изида-Деметра)</a:t>
            </a:r>
          </a:p>
          <a:p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Водные культы плодородия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(Астарта-Артемида Эфесская)</a:t>
            </a:r>
          </a:p>
          <a:p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694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03" y="1976339"/>
            <a:ext cx="2589652" cy="410580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365" y="1976339"/>
            <a:ext cx="3063204" cy="34872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23459" y="5790295"/>
            <a:ext cx="2770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Венера 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Виллендорфская</a:t>
            </a:r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82546" y="204836"/>
            <a:ext cx="8950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Земные культы плодородия – Великой Матери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186" y="1812968"/>
            <a:ext cx="4826578" cy="39773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38529" y="5974960"/>
            <a:ext cx="4613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Венера 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Брассемпуйская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Франция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9511" y="935805"/>
            <a:ext cx="10692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Палеолитические </a:t>
            </a:r>
            <a:r>
              <a:rPr lang="ru-RU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венеры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», Возраст 40 -20 тыс. </a:t>
            </a:r>
            <a:r>
              <a:rPr lang="ru-RU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лет. </a:t>
            </a:r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56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958646" y="338903"/>
            <a:ext cx="10441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Небесные культы плодородия: 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Зевс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Ликейский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4692" y="1299267"/>
            <a:ext cx="691029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Ликейская гора в Аркадии</a:t>
            </a:r>
            <a:r>
              <a:rPr lang="ru-RU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считалась одним из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мест рождения Зевса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Одно из важнейших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мест почитания Зевса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однако подобную славу она снискала не только благодаря алтарю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Зевса </a:t>
            </a:r>
            <a:r>
              <a:rPr lang="ru-RU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Ликейского</a:t>
            </a:r>
            <a:r>
              <a:rPr lang="ru-RU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молили о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прекращении засухи: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вершине горы, находящейся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высоте 1300 м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над уровнем моря, был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родник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Хагно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и, когда возникала необходимость просить о дожде,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жрец верховного божества появлялся возле родника, совершал свои обряды и ритуалы и молился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чтобы по всей Аркадии пошел дождь.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696" y="1094509"/>
            <a:ext cx="4597921" cy="550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531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12" y="2244711"/>
            <a:ext cx="3920836" cy="43500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3345" y="290945"/>
            <a:ext cx="86452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Водные культы плодородия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048" y="124691"/>
            <a:ext cx="3386570" cy="5611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10600" y="5763766"/>
            <a:ext cx="3034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Многогрудая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Артемида Эфесская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4691" y="875720"/>
            <a:ext cx="8045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prstClr val="black"/>
                </a:solidFill>
              </a:rPr>
              <a:t>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Пиндар, Каллимах (</a:t>
            </a:r>
            <a:r>
              <a:rPr lang="en-US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VI-III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века до н.э.):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амазонки основали храм Артемиды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"в тени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дуба с внушительным стволом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росшего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Эфесе у моря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59106" y="1890172"/>
            <a:ext cx="40771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Богине служили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девы и жрецы-евнухи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Присутствовала восточная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идея смешения 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полов.</a:t>
            </a:r>
            <a:endParaRPr lang="ru-RU" sz="32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Функциональность: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покровительство плодородию моря</a:t>
            </a:r>
          </a:p>
          <a:p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611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84322" y="155664"/>
            <a:ext cx="11558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Табу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7818" y="918423"/>
            <a:ext cx="1163513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Механизм регулирования социальных отношений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Так,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половозрастные табу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разделили первобытный коллектив на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брачные классы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тем самым исключили половые связи между близкими родственниками. </a:t>
            </a:r>
          </a:p>
          <a:p>
            <a:pPr algn="just"/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Пищевые табу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строго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регулировали характер пищи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которая должна была доставаться вождю, воинам, старикам, женщинам, детям. </a:t>
            </a:r>
          </a:p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Табу на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неприкосновенность жилища или очага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для регулирования </a:t>
            </a:r>
          </a:p>
          <a:p>
            <a:pPr algn="just"/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правил погребения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фиксировать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социальный статус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права и обязанности</a:t>
            </a:r>
            <a:r>
              <a:rPr lang="el-GR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членов первобытного коллектива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Носил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чрезвычайно строгий характер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факт осознания нарушения табу, парализовал волю нарушителя и даже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способность его организма к жизнедеятельности.</a:t>
            </a:r>
          </a:p>
        </p:txBody>
      </p:sp>
    </p:spTree>
    <p:extLst>
      <p:ext uri="{BB962C8B-B14F-4D97-AF65-F5344CB8AC3E}">
        <p14:creationId xmlns:p14="http://schemas.microsoft.com/office/powerpoint/2010/main" val="749402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983685" y="191314"/>
            <a:ext cx="29017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Шаманизм</a:t>
            </a:r>
          </a:p>
        </p:txBody>
      </p:sp>
      <p:sp>
        <p:nvSpPr>
          <p:cNvPr id="3" name="Овал 2"/>
          <p:cNvSpPr/>
          <p:nvPr/>
        </p:nvSpPr>
        <p:spPr>
          <a:xfrm>
            <a:off x="334524" y="627872"/>
            <a:ext cx="4266973" cy="24384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prstClr val="black"/>
                </a:solidFill>
              </a:rPr>
              <a:t>Сакральное</a:t>
            </a:r>
          </a:p>
        </p:txBody>
      </p:sp>
      <p:sp>
        <p:nvSpPr>
          <p:cNvPr id="4" name="Овал 3"/>
          <p:cNvSpPr/>
          <p:nvPr/>
        </p:nvSpPr>
        <p:spPr>
          <a:xfrm>
            <a:off x="3671455" y="2748193"/>
            <a:ext cx="3976254" cy="2274608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prstClr val="black"/>
                </a:solidFill>
              </a:rPr>
              <a:t>Шаман</a:t>
            </a:r>
          </a:p>
        </p:txBody>
      </p:sp>
      <p:sp>
        <p:nvSpPr>
          <p:cNvPr id="5" name="Овал 4"/>
          <p:cNvSpPr/>
          <p:nvPr/>
        </p:nvSpPr>
        <p:spPr>
          <a:xfrm>
            <a:off x="7647709" y="4087091"/>
            <a:ext cx="3477490" cy="277090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400" dirty="0">
                <a:solidFill>
                  <a:prstClr val="black"/>
                </a:solidFill>
              </a:rPr>
              <a:t>Мирское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261" y="3201699"/>
            <a:ext cx="37407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шамана: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магом, и знахарем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проводник душ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жрец, мистик и поэтом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7261" y="5276119"/>
            <a:ext cx="7480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повелевает «духами»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том смысле, что, как человеческое существо,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умеет налаживать контакты с умершими, «демонами» и «духами Природы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».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47709" y="76606"/>
            <a:ext cx="439189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Древнейшая форма жречества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в настоящее время сохранилась в </a:t>
            </a:r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Сибири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где бытует 1) </a:t>
            </a:r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наследственная передача шаманской профессии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2) </a:t>
            </a:r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природное призвание 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«призыв» или «выбор»).</a:t>
            </a:r>
          </a:p>
          <a:p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Признаки умения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1) </a:t>
            </a:r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экстатические состояния </a:t>
            </a:r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(сны, трансы и т.д.); 2) </a:t>
            </a:r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традиционные шаманские техники, знание имен и функций духов, мифологии и генеалогии рода, тайного языка и т.д.).</a:t>
            </a:r>
          </a:p>
        </p:txBody>
      </p:sp>
    </p:spTree>
    <p:extLst>
      <p:ext uri="{BB962C8B-B14F-4D97-AF65-F5344CB8AC3E}">
        <p14:creationId xmlns:p14="http://schemas.microsoft.com/office/powerpoint/2010/main" val="18368953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8465369"/>
              </p:ext>
            </p:extLst>
          </p:nvPr>
        </p:nvGraphicFramePr>
        <p:xfrm>
          <a:off x="4886186" y="267705"/>
          <a:ext cx="7097995" cy="6324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Документ" r:id="rId3" imgW="5914360" imgH="5663457" progId="Word.Document.12">
                  <p:embed/>
                </p:oleObj>
              </mc:Choice>
              <mc:Fallback>
                <p:oleObj name="Документ" r:id="rId3" imgW="5914360" imgH="56634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86186" y="267705"/>
                        <a:ext cx="7097995" cy="6324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5975" y="364687"/>
            <a:ext cx="41291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Алтайский шаман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30 -50-е гг. ХХ-</a:t>
            </a:r>
            <a:r>
              <a:rPr lang="ru-RU" sz="3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века (Фото из архива </a:t>
            </a:r>
            <a:r>
              <a:rPr lang="ru-RU" sz="36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З.Е.Пановой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директора музея в </a:t>
            </a:r>
            <a:r>
              <a:rPr lang="ru-RU" sz="36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г.Горно-Алтайске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1950-е гг.</a:t>
            </a:r>
            <a:r>
              <a:rPr lang="en-US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0611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56310" y="3310810"/>
            <a:ext cx="1551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 </a:t>
            </a:r>
            <a:endParaRPr lang="ru-RU" sz="240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908463" y="166335"/>
            <a:ext cx="7782792" cy="3637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Структура религиозного миросозерцания </a:t>
            </a:r>
            <a:r>
              <a:rPr lang="ru-RU" dirty="0" smtClean="0"/>
              <a:t>/ </a:t>
            </a:r>
            <a:r>
              <a:rPr lang="ru-RU" b="1" dirty="0" smtClean="0"/>
              <a:t>Сакрального </a:t>
            </a:r>
            <a:endParaRPr lang="en-US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734291" y="727703"/>
            <a:ext cx="9446039" cy="57452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2400" b="1" dirty="0" smtClean="0"/>
              <a:t>Священно</a:t>
            </a:r>
            <a:r>
              <a:rPr lang="en-US" sz="2400" b="1" dirty="0" smtClean="0"/>
              <a:t>e</a:t>
            </a:r>
            <a:r>
              <a:rPr lang="ru-RU" sz="2400" dirty="0" smtClean="0"/>
              <a:t> или первые (элементарные) </a:t>
            </a:r>
            <a:r>
              <a:rPr lang="ru-RU" sz="2400" b="1" dirty="0" err="1" smtClean="0"/>
              <a:t>Иерофании</a:t>
            </a:r>
            <a:r>
              <a:rPr lang="ru-RU" sz="2400" b="1" dirty="0" smtClean="0"/>
              <a:t> </a:t>
            </a:r>
            <a:r>
              <a:rPr lang="ru-RU" sz="2400" dirty="0" smtClean="0"/>
              <a:t>/ </a:t>
            </a:r>
            <a:r>
              <a:rPr lang="ru-RU" sz="2400" b="1" dirty="0" smtClean="0"/>
              <a:t>Мана</a:t>
            </a:r>
            <a:endParaRPr lang="ru-RU" sz="2400" b="1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129221" y="1495323"/>
            <a:ext cx="1540249" cy="42910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Небо и </a:t>
            </a:r>
          </a:p>
          <a:p>
            <a:pPr algn="ctr"/>
            <a:r>
              <a:rPr lang="ru-RU" b="1" dirty="0" smtClean="0"/>
              <a:t>Небесные </a:t>
            </a:r>
            <a:r>
              <a:rPr lang="ru-RU" b="1" dirty="0" err="1" smtClean="0"/>
              <a:t>кратофании</a:t>
            </a:r>
            <a:r>
              <a:rPr lang="ru-RU" b="1" dirty="0" smtClean="0"/>
              <a:t>: дождь, солнце, ветра, громы и молнии  </a:t>
            </a:r>
            <a:r>
              <a:rPr lang="ru-RU" dirty="0" smtClean="0"/>
              <a:t>(отцовское божество), </a:t>
            </a:r>
            <a:r>
              <a:rPr lang="ru-RU" b="1" dirty="0" smtClean="0"/>
              <a:t>причина оплодотворения</a:t>
            </a:r>
            <a:endParaRPr lang="ru-RU" b="1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4594452" y="1629469"/>
            <a:ext cx="2033163" cy="24118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Животный, растительный и предметный мир как источник существования и источник опасности</a:t>
            </a:r>
            <a:endParaRPr lang="ru-RU" b="1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7095716" y="1763502"/>
            <a:ext cx="1982918" cy="14667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Продолжение рода, секс</a:t>
            </a:r>
            <a:r>
              <a:rPr lang="ru-RU" dirty="0" smtClean="0"/>
              <a:t>, </a:t>
            </a:r>
            <a:r>
              <a:rPr lang="ru-RU" b="1" dirty="0" smtClean="0"/>
              <a:t>происхождение человека и  социума</a:t>
            </a:r>
            <a:endParaRPr lang="ru-RU" b="1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9675816" y="1763502"/>
            <a:ext cx="1962002" cy="230079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Смерть как исчезновение </a:t>
            </a:r>
            <a:r>
              <a:rPr lang="ru-RU" b="1" dirty="0"/>
              <a:t>или  переход в </a:t>
            </a:r>
            <a:r>
              <a:rPr lang="ru-RU" b="1" dirty="0" smtClean="0"/>
              <a:t>иное состояние</a:t>
            </a:r>
            <a:endParaRPr lang="ru-RU" b="1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1729934" y="1521844"/>
            <a:ext cx="1498175" cy="4264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Земля и земные </a:t>
            </a:r>
            <a:r>
              <a:rPr lang="ru-RU" b="1" dirty="0" err="1" smtClean="0"/>
              <a:t>кратофании</a:t>
            </a:r>
            <a:r>
              <a:rPr lang="ru-RU" b="1" dirty="0" smtClean="0"/>
              <a:t>: </a:t>
            </a:r>
            <a:r>
              <a:rPr lang="ru-RU" b="1" dirty="0" err="1" smtClean="0"/>
              <a:t>землятресения</a:t>
            </a:r>
            <a:r>
              <a:rPr lang="ru-RU" b="1" dirty="0" smtClean="0"/>
              <a:t>, вулканы, горы, пещеры, ущелья </a:t>
            </a:r>
            <a:r>
              <a:rPr lang="ru-RU" dirty="0" smtClean="0"/>
              <a:t>(божество материнское и инфернальное), </a:t>
            </a:r>
            <a:r>
              <a:rPr lang="ru-RU" b="1" dirty="0" smtClean="0"/>
              <a:t>объект </a:t>
            </a:r>
            <a:r>
              <a:rPr lang="ru-RU" b="1" dirty="0" err="1" smtClean="0"/>
              <a:t>оплодотверения</a:t>
            </a:r>
            <a:endParaRPr lang="ru-RU" b="1" dirty="0"/>
          </a:p>
        </p:txBody>
      </p:sp>
      <p:sp>
        <p:nvSpPr>
          <p:cNvPr id="27" name="Овал 26"/>
          <p:cNvSpPr/>
          <p:nvPr/>
        </p:nvSpPr>
        <p:spPr>
          <a:xfrm>
            <a:off x="4974299" y="4519809"/>
            <a:ext cx="1979259" cy="21829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Откровение</a:t>
            </a:r>
            <a:endParaRPr lang="ru-RU" b="1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6953558" y="4662738"/>
            <a:ext cx="4425602" cy="416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/>
              <a:t>Миф</a:t>
            </a:r>
            <a:endParaRPr lang="ru-RU" sz="2400" b="1" dirty="0"/>
          </a:p>
        </p:txBody>
      </p:sp>
      <p:sp>
        <p:nvSpPr>
          <p:cNvPr id="39" name="Прямоугольник 38"/>
          <p:cNvSpPr/>
          <p:nvPr/>
        </p:nvSpPr>
        <p:spPr>
          <a:xfrm>
            <a:off x="3431377" y="1609899"/>
            <a:ext cx="959807" cy="41764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 smtClean="0"/>
              <a:t>Вода: могущество рек и морей, штормы, </a:t>
            </a:r>
            <a:r>
              <a:rPr lang="ru-RU" b="1" dirty="0" err="1" smtClean="0"/>
              <a:t>самопорождающее</a:t>
            </a:r>
            <a:r>
              <a:rPr lang="ru-RU" b="1" dirty="0" smtClean="0"/>
              <a:t> начало </a:t>
            </a:r>
            <a:endParaRPr lang="ru-RU" b="1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675901" y="5611294"/>
            <a:ext cx="2980916" cy="7600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ru-RU" sz="2400" b="1" dirty="0">
                <a:solidFill>
                  <a:prstClr val="black"/>
                </a:solidFill>
              </a:rPr>
              <a:t>Ритуал</a:t>
            </a:r>
          </a:p>
        </p:txBody>
      </p:sp>
    </p:spTree>
    <p:extLst>
      <p:ext uri="{BB962C8B-B14F-4D97-AF65-F5344CB8AC3E}">
        <p14:creationId xmlns:p14="http://schemas.microsoft.com/office/powerpoint/2010/main" val="13284506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040647" y="0"/>
            <a:ext cx="74208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Инициации и промысловый культ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" y="849815"/>
            <a:ext cx="70519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Загрей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Охотничий культ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(фракийский бог, преследуемый и убиваемый во время ритуальной охоты, </a:t>
            </a:r>
            <a:r>
              <a:rPr lang="en-US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тыс. до н.э.)</a:t>
            </a:r>
          </a:p>
          <a:p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Артемида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Аркадская и Олимпийская: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покровительница охоты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символика – лук и стрелы, дикие животные в сопровождении (олень, кабан и др. объекты охоты). </a:t>
            </a:r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Спарта: инициации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800" dirty="0">
              <a:solidFill>
                <a:prstClr val="black"/>
              </a:solidFill>
            </a:endParaRPr>
          </a:p>
          <a:p>
            <a:endParaRPr lang="ru-RU" sz="2800" dirty="0">
              <a:solidFill>
                <a:prstClr val="black"/>
              </a:solidFill>
            </a:endParaRPr>
          </a:p>
          <a:p>
            <a:endParaRPr lang="ru-RU" sz="2800" dirty="0">
              <a:solidFill>
                <a:prstClr val="black"/>
              </a:solidFill>
            </a:endParaRPr>
          </a:p>
        </p:txBody>
      </p:sp>
      <p:pic>
        <p:nvPicPr>
          <p:cNvPr id="2050" name="Picture 2" descr="https://upload.wikimedia.org/wikipedia/commons/thumb/0/00/Didrachme_de_Ionie.jpg/220px-Didrachme_de_Ioni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24" y="4948350"/>
            <a:ext cx="4778158" cy="181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de/thumb/1/16/Zagreus.jpg/220px-Zagre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2183" y="849815"/>
            <a:ext cx="4502726" cy="298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61018" y="4615351"/>
            <a:ext cx="51538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de-DE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Götterkind </a:t>
            </a:r>
            <a:r>
              <a:rPr lang="de-DE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Zagreus</a:t>
            </a:r>
            <a:r>
              <a:rPr lang="de-DE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mit Stierkopf abgebildet, konnte nach Belieben </a:t>
            </a:r>
            <a:r>
              <a:rPr lang="de-DE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Tiergestalten</a:t>
            </a:r>
            <a:r>
              <a:rPr lang="de-DE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annehmen.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302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66" y="1651820"/>
            <a:ext cx="5043948" cy="468998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445" y="1651820"/>
            <a:ext cx="5334000" cy="4689986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81667" y="309405"/>
            <a:ext cx="10511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Промысловый культ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Альтами́ра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cueva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Altamira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— пещера в Испании с полихромной каменной живописью эпохи верхнего палеолита (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Кантабрия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34629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07923" y="140917"/>
            <a:ext cx="110760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 племенного бога / Культ тайных союзов / Культ вождей</a:t>
            </a:r>
            <a:endParaRPr lang="ru-RU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5974" y="1218135"/>
            <a:ext cx="1173435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Афина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культ Аттики (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олива, щит и копье</a:t>
            </a:r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Посейдон-</a:t>
            </a:r>
            <a:r>
              <a:rPr lang="ru-RU" sz="28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землеколебатель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древнейший культ Аттики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жеребец и трезубец</a:t>
            </a: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Гера</a:t>
            </a:r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культ Аргоса,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диадема и </a:t>
            </a:r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гранат.</a:t>
            </a:r>
            <a:endParaRPr lang="ru-RU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Гермес Аркадский </a:t>
            </a:r>
            <a:r>
              <a:rPr lang="ru-RU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культ Аркадии (придорожный столб-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герма, дорожный посох, дорожный плащ</a:t>
            </a:r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Артемида-охотница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культ Спарты,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лук-стрелы</a:t>
            </a:r>
          </a:p>
          <a:p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Аполлон-покровитель стад и популяции волков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культ жителей Трои, </a:t>
            </a:r>
            <a:r>
              <a:rPr lang="ru-RU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лук-стрелы.</a:t>
            </a:r>
            <a:endParaRPr lang="ru-RU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562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339275" y="308064"/>
            <a:ext cx="40860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Аграрные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культы</a:t>
            </a:r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3965" y="2700394"/>
            <a:ext cx="118317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Деметра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2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Ге-Мэтер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Мать-Земля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Элевсинские мистерии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(осень) в Др. Греции.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Этиологический миф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похищение Персефоны.</a:t>
            </a:r>
          </a:p>
          <a:p>
            <a:pPr algn="just"/>
            <a:endParaRPr lang="ru-RU" sz="3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Дионис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Дий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(бог)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 </a:t>
            </a:r>
            <a:r>
              <a:rPr lang="ru-RU" sz="32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Нисы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виноделие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Великие Дионисии </a:t>
            </a:r>
            <a:r>
              <a:rPr lang="ru-RU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(уборка урожая). </a:t>
            </a:r>
            <a:r>
              <a:rPr lang="ru-RU" sz="32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Этиологический </a:t>
            </a:r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миф </a:t>
            </a:r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приход Диониса в Фивы</a:t>
            </a:r>
            <a:r>
              <a:rPr lang="ru-RU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b="1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3964" y="1134897"/>
            <a:ext cx="117227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Религиозно-магические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обряды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представления, связанные с земледелием и </a:t>
            </a:r>
            <a:r>
              <a:rPr lang="ru-RU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направленные на обеспечение и сохранение урожая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путем обращения за помощью к духам и богам</a:t>
            </a:r>
          </a:p>
        </p:txBody>
      </p:sp>
    </p:spTree>
    <p:extLst>
      <p:ext uri="{BB962C8B-B14F-4D97-AF65-F5344CB8AC3E}">
        <p14:creationId xmlns:p14="http://schemas.microsoft.com/office/powerpoint/2010/main" val="29879301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3584873" y="175420"/>
            <a:ext cx="4425602" cy="4595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Миф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32736" y="1537854"/>
            <a:ext cx="1799502" cy="266543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Теогония и  космогония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4601088" y="1108364"/>
            <a:ext cx="1736461" cy="55526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Мифы о происхождении священных животных (тотемов)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предметов (фетишей, охотничьи и растительные мифы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магия, гадания 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477224" y="1537853"/>
            <a:ext cx="2529175" cy="512312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Антропогония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(от др.-греч.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ἄνθρω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πος «человек» + γονή «рождение»),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Табу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обожествление Власти и социальных отношений,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осударственная мифология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24388" y="1537855"/>
            <a:ext cx="2851302" cy="51231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Мифы о всеобщей одушевленности (Гилозоизм) и , Анимизм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 мертвых , культ предков, морально-этические установления, 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Сотериология (др.-греч.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σωτηρί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 «спасение» + λόγος «учение; слово»)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382954" y="1493530"/>
            <a:ext cx="2078459" cy="27097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Космология</a:t>
            </a:r>
          </a:p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циклические земледельческие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мифы, 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Оракулы. </a:t>
            </a:r>
            <a:endParaRPr lang="ru-RU" sz="24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7265" y="4421900"/>
            <a:ext cx="3872844" cy="22390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Эсхатология (др.-греч. </a:t>
            </a:r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ἔσχ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ατος «конечный, последний» + λόγος «слово; </a:t>
            </a:r>
            <a:r>
              <a:rPr lang="ru-RU" sz="24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учение»)</a:t>
            </a: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6458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63336" y="2201898"/>
            <a:ext cx="9247528" cy="32429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4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Обряд, священнослужители, </a:t>
            </a:r>
            <a:r>
              <a:rPr lang="ru-RU" sz="40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институализации</a:t>
            </a:r>
            <a:r>
              <a:rPr lang="ru-RU" sz="4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культа, </a:t>
            </a:r>
            <a:r>
              <a:rPr lang="ru-RU" sz="4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тайные общества </a:t>
            </a:r>
            <a:endParaRPr lang="ru-RU" sz="40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34145" y="775855"/>
            <a:ext cx="5015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Ритуал</a:t>
            </a:r>
            <a:endParaRPr lang="ru-RU" sz="40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1037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419725" y="971184"/>
            <a:ext cx="11511719" cy="5624488"/>
          </a:xfrm>
        </p:spPr>
        <p:txBody>
          <a:bodyPr>
            <a:normAutofit fontScale="25000" lnSpcReduction="20000"/>
          </a:bodyPr>
          <a:lstStyle/>
          <a:p>
            <a:endParaRPr lang="ru-RU" dirty="0"/>
          </a:p>
          <a:p>
            <a:pPr marL="0" indent="0">
              <a:buNone/>
            </a:pPr>
            <a:r>
              <a:rPr lang="ru-RU" sz="9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Вебеp</a:t>
            </a: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М. 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Социология религии (типы религиозных сообществ) // Работы М. Вебера но социологии и идеологии. М., 1985. С. 76-86.</a:t>
            </a:r>
          </a:p>
          <a:p>
            <a:pPr marL="0" indent="0">
              <a:buNone/>
            </a:pP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 религии . В 2 т. 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Т. 1. Учебник / В. В. Винокуров, И 90 А. П.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Забияко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3. Г. Лапина и др.; Под общей ред. И. Н. Яблокова.— 2-е изд.,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испр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и доп.— М.: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Высш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шк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2004.— 464 с.</a:t>
            </a:r>
          </a:p>
          <a:p>
            <a:pPr marL="0" indent="0">
              <a:buNone/>
            </a:pPr>
            <a:endParaRPr lang="ru-RU" sz="9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Малиновский </a:t>
            </a: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Б.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Магия. Наука. Религия :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Пер.с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англ. = 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Magic, Science, and Religion / 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Вступ. статьи Р.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Редфилда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др. — М.: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Рефл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-бук, 1998. — 288 с. </a:t>
            </a:r>
          </a:p>
          <a:p>
            <a:pPr marL="0" indent="0">
              <a:buNone/>
            </a:pPr>
            <a:r>
              <a:rPr lang="ru-RU" sz="9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Фрэзер</a:t>
            </a: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Дж. Дж. 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Золотая ветвь. Исследование магии и религии. / Пер. с англ. М. К.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Рыклина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М.: Политиздат, 1980.</a:t>
            </a:r>
          </a:p>
          <a:p>
            <a:pPr marL="0" indent="0">
              <a:buNone/>
            </a:pPr>
            <a:endParaRPr lang="ru-RU" sz="9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9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Элиаде</a:t>
            </a:r>
            <a:r>
              <a:rPr lang="ru-RU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М. </a:t>
            </a:r>
            <a:r>
              <a:rPr lang="ru-RU" sz="9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Трактат по истории религий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(в 2-х тт.) / Пер. с фр. А. А. Васильева. — СПб.: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Алетейя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2000.</a:t>
            </a:r>
          </a:p>
          <a:p>
            <a:pPr marL="0" indent="0">
              <a:buNone/>
            </a:pPr>
            <a:endParaRPr lang="ru-RU" sz="9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9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Элиаде</a:t>
            </a:r>
            <a:r>
              <a:rPr lang="ru-RU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М.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9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Священное и мирское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/ Пер. с фр., предисл. и </a:t>
            </a:r>
            <a:r>
              <a:rPr lang="ru-R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коммент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ru-RU" sz="9600" u="sng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 tooltip="Гарбовский, Николай Константинович (страница отсутствует)"/>
              </a:rPr>
              <a:t>Н. К. </a:t>
            </a:r>
            <a:r>
              <a:rPr lang="ru-RU" sz="9600" u="sng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 tooltip="Гарбовский, Николай Константинович (страница отсутствует)"/>
              </a:rPr>
              <a:t>Гарбовского</a:t>
            </a:r>
            <a:r>
              <a:rPr lang="ru-RU" sz="9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— М.: Изд-во МГУ, 1994</a:t>
            </a:r>
          </a:p>
          <a:p>
            <a:pPr marL="0" indent="0">
              <a:buNone/>
            </a:pPr>
            <a:endParaRPr lang="ru-RU" sz="9600" dirty="0"/>
          </a:p>
        </p:txBody>
      </p:sp>
      <p:sp>
        <p:nvSpPr>
          <p:cNvPr id="4" name="TextBox 3"/>
          <p:cNvSpPr txBox="1"/>
          <p:nvPr/>
        </p:nvSpPr>
        <p:spPr>
          <a:xfrm>
            <a:off x="1484026" y="314793"/>
            <a:ext cx="9024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Библиография</a:t>
            </a:r>
          </a:p>
        </p:txBody>
      </p:sp>
    </p:spTree>
    <p:extLst>
      <p:ext uri="{BB962C8B-B14F-4D97-AF65-F5344CB8AC3E}">
        <p14:creationId xmlns:p14="http://schemas.microsoft.com/office/powerpoint/2010/main" val="2447283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62000" y="639771"/>
            <a:ext cx="109728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Токарев С.А.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Религия в истории народов мира. М.: Политиздат, 1964. 2-е изд. М.: Политиздат, 1965. 3-е изд. М.: Политиздат, 1976. 4-е изд. М.: Политиздат, 1986. 5-е изд. М.: Республика, 2005.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Токарев С.А.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Ранние формы религии. Сб. статей. М.: Политиздат, 1990.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Окладников А.П. 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Мустьерская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стоянка в гроте 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Тешик-таш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Узбекистане // Краткие сообщения о докладах и полевых исследованиях института истории материальной культуры. Выпуск II. Издательство Академии Наук СССР. Москва-Ленинград. 1939.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Вернон Ли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Италия: </a:t>
            </a:r>
            <a:r>
              <a:rPr lang="ru-RU" sz="2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Genius</a:t>
            </a:r>
            <a:r>
              <a:rPr lang="ru-RU" sz="24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loci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М., 1914.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Штаерман</a:t>
            </a:r>
            <a:r>
              <a:rPr lang="ru-RU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Е.М.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Гений // Мифы народов мира. В 2 т. Т. 1. М., 1991. </a:t>
            </a:r>
          </a:p>
          <a:p>
            <a:endParaRPr lang="ru-RU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38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0109" y="848713"/>
            <a:ext cx="645621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Мана</a:t>
            </a:r>
          </a:p>
          <a:p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Анимизм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погребальный культ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культ предков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вера в жизнь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жизнь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после смерти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Нагуализм/демонизм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(культ личных духов-покровителей);</a:t>
            </a:r>
          </a:p>
          <a:p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Тотемизм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семейно-родовой и персональный культ святынь и покровителей;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Фетиш и оракулы;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Магия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(ведовство), вредоносные обряды,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знахарство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(первобытная медицина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ru-RU" sz="2400" dirty="0" smtClean="0"/>
          </a:p>
        </p:txBody>
      </p:sp>
      <p:sp>
        <p:nvSpPr>
          <p:cNvPr id="5" name="Прямоугольник 4"/>
          <p:cNvSpPr/>
          <p:nvPr/>
        </p:nvSpPr>
        <p:spPr>
          <a:xfrm>
            <a:off x="6941129" y="983441"/>
            <a:ext cx="51261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Культы плодородия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эротические обряды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Табу</a:t>
            </a:r>
          </a:p>
          <a:p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Шаманизм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Инициации и промысловый культ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Культ племенного бога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Культ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тайных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союзов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культ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вождей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Аграрные культы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408218" y="263938"/>
            <a:ext cx="57958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Древнейшие формы религии</a:t>
            </a:r>
            <a:endParaRPr lang="ru-RU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339437" y="6576016"/>
            <a:ext cx="11409217" cy="759239"/>
          </a:xfrm>
        </p:spPr>
        <p:txBody>
          <a:bodyPr/>
          <a:lstStyle/>
          <a:p>
            <a:r>
              <a:rPr lang="ru-RU" sz="2000" dirty="0"/>
              <a:t>Токарев С. А. Религия в истории народов мира.- 4-е изд., </a:t>
            </a:r>
            <a:r>
              <a:rPr lang="ru-RU" sz="2000" dirty="0" err="1"/>
              <a:t>испр</a:t>
            </a:r>
            <a:r>
              <a:rPr lang="ru-RU" sz="2000" dirty="0"/>
              <a:t>. и доп.- М.: Политиздат, 1986, 576с.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2828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521" y="602672"/>
            <a:ext cx="3600450" cy="4772891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04800" y="1166429"/>
            <a:ext cx="734000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Сергей Александрович Токарев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(1899 – 1985  — советский этнограф, историк этнографической науки, исследователь религиозных воззрений. Доктор исторических наук, профессор. заслуженный деятель науки РСФСР.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Токарев С.А. Религия в истории народов мира. М.: Политиздат, 1964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2-е изд. М.: Политиздат, 1965. 3-е изд. М.: Политиздат, 1976. 4-е изд. М.: Политиздат, 1986. 5-е изд. М.: Республика, 2005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5690" y="294968"/>
            <a:ext cx="70202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Древнейшие формы религии</a:t>
            </a:r>
            <a:endParaRPr lang="ru-RU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33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9018" y="429491"/>
            <a:ext cx="753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Мана</a:t>
            </a:r>
            <a:endParaRPr lang="ru-RU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1890" y="1075822"/>
            <a:ext cx="1130530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начальной стадии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развития религии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главную роль играла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вера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«Мана»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 некую чудодейственную силу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36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 этой концепции –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английский антрополог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религиоведом </a:t>
            </a:r>
            <a:r>
              <a:rPr lang="ru-RU" sz="36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Р.Маретт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(1866—1943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</a:p>
          <a:p>
            <a:pPr algn="just"/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Слово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 религии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меланезийцев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суть которой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сводится к тому, чтобы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овладеть этой </a:t>
            </a:r>
            <a:r>
              <a:rPr lang="ru-RU" sz="3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силой и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использовать ее себе на благо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36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93963" y="5750004"/>
            <a:ext cx="116932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Токарев 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С. А. Религия в истории народов 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мира. М</a:t>
            </a:r>
            <a:r>
              <a:rPr lang="ru-RU" sz="2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.: Политиздат, 1986, 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55</a:t>
            </a:r>
            <a:r>
              <a:rPr lang="ru-RU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93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84909" y="132308"/>
            <a:ext cx="116378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Мана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распространяется в мире неравномерно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Явления природы, предметы, животные и люди могут обладать ею в большей или меньшей степени. </a:t>
            </a:r>
            <a:endParaRPr lang="ru-RU" sz="36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Например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человек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отличается ловкостью, здоровьем 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красотой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имеет много </a:t>
            </a:r>
            <a:r>
              <a:rPr lang="ru-RU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мана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плодоносящее дерево</a:t>
            </a:r>
            <a:r>
              <a:rPr lang="ru-RU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также 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обладает </a:t>
            </a:r>
            <a:r>
              <a:rPr lang="ru-RU" sz="3600" b="1" dirty="0" err="1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мана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а предмет, который оказался бесполезным в нужный момент </a:t>
            </a:r>
            <a:r>
              <a:rPr lang="ru-RU" sz="3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лишен этой </a:t>
            </a:r>
            <a:r>
              <a:rPr lang="ru-RU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силы.</a:t>
            </a:r>
            <a:endParaRPr lang="ru-RU" sz="3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22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1353" y="277538"/>
            <a:ext cx="3290538" cy="55136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1226" y="277538"/>
            <a:ext cx="8500127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Алексей Павлович Окладников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(1908 - 1981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Новосибирск) — советский археолог, историк, этнограф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1966 года —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 Института истории,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филологии и философии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Сибирского отделения АН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СССР (Новосибирск). </a:t>
            </a:r>
            <a:endParaRPr lang="ru-RU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1979—1981 годах возглавлял редколлегию книжной серии «Литературные памятники Сибири» Восточно-Сибирского книжного издательства (Иркутск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Окладников А.П.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Мустьерская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стоянка в гроте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Тешик-таш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Узбекистане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Краткие сообщения о докладах и полевых исследованиях института истории материальной культуры. Выпуск II. Издательство Академии Наук СССР. Москва-Ленинград. 1939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200203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3346" y="110836"/>
            <a:ext cx="113468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Анимизм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погребальный культ, культ предков;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вера в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существование после смерти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18655" y="1602111"/>
            <a:ext cx="116516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Анимизм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(от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лат. </a:t>
            </a:r>
            <a:r>
              <a:rPr lang="ru-RU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anima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душа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—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вера 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36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самостоятельное существование душ </a:t>
            </a:r>
            <a:r>
              <a:rPr lang="ru-RU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духов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Детальный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анимистических верований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 дан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английским антропологом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Эдвардом </a:t>
            </a:r>
            <a:r>
              <a:rPr lang="ru-RU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Тайлором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(1832—1917) в его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работе 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Первобытная культура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».</a:t>
            </a:r>
            <a:endParaRPr lang="ru-RU" sz="3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818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2507</Words>
  <Application>Microsoft Office PowerPoint</Application>
  <PresentationFormat>Широкоэкранный</PresentationFormat>
  <Paragraphs>218</Paragraphs>
  <Slides>37</Slides>
  <Notes>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Times New Roman</vt:lpstr>
      <vt:lpstr>Wingdings</vt:lpstr>
      <vt:lpstr>Тема Office</vt:lpstr>
      <vt:lpstr>Документ</vt:lpstr>
      <vt:lpstr>Структура Сакрального. Первобытные религии. Часть 1</vt:lpstr>
      <vt:lpstr>Ми́рча Элиа́де , 1907 - 1986 — румынский, французский и американский философ, философ культуры, религиовед, историк религий, этнограф и писатель. Методология - Структурализм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119</cp:revision>
  <dcterms:created xsi:type="dcterms:W3CDTF">2019-02-14T02:33:05Z</dcterms:created>
  <dcterms:modified xsi:type="dcterms:W3CDTF">2025-09-09T05:32:08Z</dcterms:modified>
</cp:coreProperties>
</file>

<file path=docProps/thumbnail.jpeg>
</file>